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5" r:id="rId10"/>
    <p:sldId id="266" r:id="rId11"/>
    <p:sldId id="267" r:id="rId12"/>
    <p:sldId id="264" r:id="rId13"/>
  </p:sldIdLst>
  <p:sldSz cx="9144000" cy="5143500" type="screen16x9"/>
  <p:notesSz cx="6858000" cy="9144000"/>
  <p:embeddedFontLst>
    <p:embeddedFont>
      <p:font typeface="Cascadia Code" panose="00000509000000000000" pitchFamily="49" charset="0"/>
      <p:regular r:id="rId15"/>
    </p:embeddedFont>
    <p:embeddedFont>
      <p:font typeface="Gautami" panose="020B0502040204020203" pitchFamily="34" charset="0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05881-8D2B-4456-8B98-929CBD1B7C57}">
  <a:tblStyle styleId="{0C205881-8D2B-4456-8B98-929CBD1B7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2236" y="80"/>
      </p:cViewPr>
      <p:guideLst>
        <p:guide orient="horz" pos="17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792225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7922257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792225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7922257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1513" y="2185988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0325" y="3452813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3310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714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94B2-DE28-4D75-B5A3-51D68EE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35D1A-4CAF-40DF-A7EF-6F574FAB3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1001316"/>
            <a:ext cx="8229600" cy="3936206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scadia Code" panose="00000509000000000000" pitchFamily="49" charset="0"/>
              </a:defRPr>
            </a:lvl1pPr>
          </a:lstStyle>
          <a:p>
            <a:pPr lvl="0"/>
            <a:r>
              <a:rPr lang="es-MX" dirty="0" err="1"/>
              <a:t>Insert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916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903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5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8"/>
            <a:ext cx="8229600" cy="5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33819"/>
            <a:ext cx="8229600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6E10E18-F23E-4A3B-892F-23028540B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00600"/>
            <a:ext cx="82296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675" i="1" dirty="0">
                <a:solidFill>
                  <a:prstClr val="black"/>
                </a:solidFill>
              </a:rPr>
              <a:t>JAVA: An Introduction to Problem Solving &amp; Programming, 6</a:t>
            </a:r>
            <a:r>
              <a:rPr lang="en-US" sz="675" baseline="30000" dirty="0">
                <a:solidFill>
                  <a:prstClr val="black"/>
                </a:solidFill>
              </a:rPr>
              <a:t>th</a:t>
            </a:r>
            <a:r>
              <a:rPr lang="en-US" sz="675" dirty="0">
                <a:solidFill>
                  <a:prstClr val="black"/>
                </a:solidFill>
              </a:rPr>
              <a:t> Ed. By Walter </a:t>
            </a:r>
            <a:r>
              <a:rPr lang="en-US" sz="675" dirty="0" err="1">
                <a:solidFill>
                  <a:prstClr val="black"/>
                </a:solidFill>
              </a:rPr>
              <a:t>Savitch</a:t>
            </a:r>
            <a:br>
              <a:rPr lang="en-US" sz="675" dirty="0">
                <a:solidFill>
                  <a:prstClr val="black"/>
                </a:solidFill>
              </a:rPr>
            </a:br>
            <a:r>
              <a:rPr lang="en-US" sz="675" dirty="0">
                <a:solidFill>
                  <a:prstClr val="black"/>
                </a:solidFill>
              </a:rPr>
              <a:t>ISBN 0132162709</a:t>
            </a:r>
            <a:r>
              <a:rPr lang="en-US" sz="675" dirty="0">
                <a:solidFill>
                  <a:prstClr val="black"/>
                </a:solidFill>
                <a:cs typeface="Arial" charset="0"/>
              </a:rPr>
              <a:t> © 2012 Pearson Education, Inc., Upper Saddle River, NJ.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37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4C8BF5"/>
          </a:solidFill>
          <a:latin typeface="Roboto" panose="02000000000000000000" pitchFamily="2" charset="0"/>
          <a:ea typeface="Roboto" panose="02000000000000000000" pitchFamily="2" charset="0"/>
          <a:cs typeface="Raav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4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" y="0"/>
            <a:ext cx="4572000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Módulo 11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48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Herencia y </a:t>
            </a:r>
            <a:r>
              <a:rPr lang="es-MX" sz="4800" b="1" dirty="0" err="1"/>
              <a:t>Poliformismo</a:t>
            </a:r>
            <a:endParaRPr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6D92D-6AAE-4E09-A440-E7E8564E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92" y="271033"/>
            <a:ext cx="3515518" cy="2900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15C94-F72E-4B70-991F-E97BDFD4B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49" y="3113191"/>
            <a:ext cx="1519644" cy="1525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061098" cy="5143500"/>
          </a:xfrm>
          <a:solidFill>
            <a:schemeClr val="tx1"/>
          </a:solidFill>
        </p:spPr>
        <p:txBody>
          <a:bodyPr/>
          <a:lstStyle/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+ 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equalsIgnoreCase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14BBD-38B5-4D20-BE4C-4BEDCD0B389D}"/>
              </a:ext>
            </a:extLst>
          </p:cNvPr>
          <p:cNvSpPr/>
          <p:nvPr/>
        </p:nvSpPr>
        <p:spPr>
          <a:xfrm>
            <a:off x="5061098" y="0"/>
            <a:ext cx="40829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23892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4572000" cy="5143500"/>
          </a:xfrm>
          <a:solidFill>
            <a:schemeClr val="tx1"/>
          </a:solidFill>
        </p:spPr>
        <p:txBody>
          <a:bodyPr/>
          <a:lstStyle/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,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 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+ 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());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Number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+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                 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</a:t>
            </a:r>
          </a:p>
          <a:p>
            <a:endParaRPr lang="es-MX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537B01-C1F4-43AF-B0A2-E16B7BE359BB}"/>
              </a:ext>
            </a:extLst>
          </p:cNvPr>
          <p:cNvSpPr/>
          <p:nvPr/>
        </p:nvSpPr>
        <p:spPr>
          <a:xfrm>
            <a:off x="4572000" y="0"/>
            <a:ext cx="4572000" cy="212365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equals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&amp;&amp;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       (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==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FBCC-94EF-4B31-B3D8-06B81DCDB21B}"/>
              </a:ext>
            </a:extLst>
          </p:cNvPr>
          <p:cNvSpPr/>
          <p:nvPr/>
        </p:nvSpPr>
        <p:spPr>
          <a:xfrm>
            <a:off x="5156789" y="2235973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6282DD-2258-4D16-B075-90A9FA524D83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2418907" y="680484"/>
            <a:ext cx="2737882" cy="197098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C483D-BB60-4E13-B096-D4A9F70692E3}"/>
              </a:ext>
            </a:extLst>
          </p:cNvPr>
          <p:cNvSpPr/>
          <p:nvPr/>
        </p:nvSpPr>
        <p:spPr>
          <a:xfrm>
            <a:off x="5156789" y="3481987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8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C53A07-E888-4920-A3F2-B85017B6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5236F-840F-49B1-9C5A-93679E481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La </a:t>
            </a:r>
            <a:r>
              <a:rPr lang="en-US" dirty="0" err="1"/>
              <a:t>herencia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generalizar</a:t>
            </a:r>
            <a:r>
              <a:rPr lang="en-US" dirty="0"/>
              <a:t> las </a:t>
            </a:r>
            <a:r>
              <a:rPr lang="en-US" dirty="0" err="1"/>
              <a:t>definiciones</a:t>
            </a:r>
            <a:r>
              <a:rPr lang="en-US" dirty="0"/>
              <a:t> de una </a:t>
            </a:r>
            <a:r>
              <a:rPr lang="en-US" dirty="0" err="1"/>
              <a:t>clase</a:t>
            </a:r>
            <a:r>
              <a:rPr lang="en-US" dirty="0"/>
              <a:t>.</a:t>
            </a:r>
          </a:p>
          <a:p>
            <a:pPr marL="457200" indent="-457200">
              <a:buAutoNum type="arabicPeriod"/>
            </a:pPr>
            <a:r>
              <a:rPr lang="en-US" dirty="0"/>
              <a:t>Las variables y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públicos</a:t>
            </a:r>
            <a:r>
              <a:rPr lang="en-US" dirty="0"/>
              <a:t> </a:t>
            </a:r>
            <a:r>
              <a:rPr lang="en-US" dirty="0" err="1"/>
              <a:t>pasan</a:t>
            </a:r>
            <a:r>
              <a:rPr lang="en-US" dirty="0"/>
              <a:t> a </a:t>
            </a:r>
            <a:r>
              <a:rPr lang="en-US" dirty="0" err="1"/>
              <a:t>formar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heredado</a:t>
            </a:r>
            <a:r>
              <a:rPr lang="en-US" dirty="0"/>
              <a:t>.</a:t>
            </a:r>
          </a:p>
          <a:p>
            <a:pPr marL="457200" indent="-457200">
              <a:buAutoNum type="arabicPeriod"/>
            </a:pPr>
            <a:r>
              <a:rPr lang="en-US" dirty="0"/>
              <a:t>Las variables y </a:t>
            </a:r>
            <a:r>
              <a:rPr lang="en-US" dirty="0" err="1"/>
              <a:t>métodos</a:t>
            </a:r>
            <a:r>
              <a:rPr lang="en-US" dirty="0"/>
              <a:t> privados </a:t>
            </a:r>
            <a:r>
              <a:rPr lang="en-US" dirty="0" err="1"/>
              <a:t>quedan</a:t>
            </a:r>
            <a:r>
              <a:rPr lang="en-US" dirty="0"/>
              <a:t> </a:t>
            </a:r>
            <a:r>
              <a:rPr lang="en-US" dirty="0" err="1"/>
              <a:t>encapsulados</a:t>
            </a:r>
            <a:r>
              <a:rPr lang="en-US" dirty="0"/>
              <a:t>.</a:t>
            </a:r>
          </a:p>
          <a:p>
            <a:pPr marL="457200" indent="-457200">
              <a:buAutoNum type="arabicPeriod"/>
            </a:pPr>
            <a:r>
              <a:rPr lang="es-MX" dirty="0"/>
              <a:t>Un objeto de una clase heredada puede comportarse como un objeto de se clase base (polimorfismo).</a:t>
            </a:r>
          </a:p>
          <a:p>
            <a:pPr marL="457200" indent="-457200">
              <a:buAutoNum type="arabicPeriod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0578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651" y="50670"/>
            <a:ext cx="1039237" cy="94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95" y="1963183"/>
            <a:ext cx="3010216" cy="109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D5502E-A76E-44D9-9874-A4EF43A58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14" y="1039142"/>
            <a:ext cx="710749" cy="879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E8AA3-4464-4D1F-A7EA-3930EB975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978" y="2171276"/>
            <a:ext cx="814572" cy="967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1C384-B2B8-4440-A6B6-5BAB381B8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10" y="3045411"/>
            <a:ext cx="738979" cy="94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4867C-2A4F-49C2-AE92-7396F82E5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738" y="2208016"/>
            <a:ext cx="685504" cy="87669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80FA3DF-7A88-4D3F-B12A-44B7B6292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376" y="4182382"/>
            <a:ext cx="879325" cy="87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325B5-7C54-4CBF-8DA5-C022F2FF0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75" y="953619"/>
            <a:ext cx="1232051" cy="1232051"/>
          </a:xfrm>
          <a:prstGeom prst="rect">
            <a:avLst/>
          </a:prstGeom>
        </p:spPr>
      </p:pic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27F7CBF1-CD30-4E99-B3E7-7369AF72B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908" y="2131376"/>
            <a:ext cx="1007204" cy="1007204"/>
          </a:xfrm>
          <a:prstGeom prst="rect">
            <a:avLst/>
          </a:prstGeom>
        </p:spPr>
      </p:pic>
      <p:pic>
        <p:nvPicPr>
          <p:cNvPr id="15" name="Picture 14" descr="A picture containing umbrella, bird, room&#10;&#10;Description automatically generated">
            <a:extLst>
              <a:ext uri="{FF2B5EF4-FFF2-40B4-BE49-F238E27FC236}">
                <a16:creationId xmlns:a16="http://schemas.microsoft.com/office/drawing/2014/main" id="{8A83F440-3419-40BD-BF72-552E66B5B7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075" y="3228559"/>
            <a:ext cx="1007204" cy="1007204"/>
          </a:xfrm>
          <a:prstGeom prst="rect">
            <a:avLst/>
          </a:prstGeom>
        </p:spPr>
      </p:pic>
      <p:pic>
        <p:nvPicPr>
          <p:cNvPr id="17" name="Picture 16" descr="A picture containing room&#10;&#10;Description automatically generated">
            <a:extLst>
              <a:ext uri="{FF2B5EF4-FFF2-40B4-BE49-F238E27FC236}">
                <a16:creationId xmlns:a16="http://schemas.microsoft.com/office/drawing/2014/main" id="{186DF8E8-50E7-4FE0-B0AA-A82D43B75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577" y="4027972"/>
            <a:ext cx="1064858" cy="1064858"/>
          </a:xfrm>
          <a:prstGeom prst="rect">
            <a:avLst/>
          </a:prstGeom>
        </p:spPr>
      </p:pic>
      <p:pic>
        <p:nvPicPr>
          <p:cNvPr id="19" name="Picture 18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319EFEF4-E99D-41BF-9103-E2B7D72D26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2944" y="3993973"/>
            <a:ext cx="1090357" cy="1090357"/>
          </a:xfrm>
          <a:prstGeom prst="rect">
            <a:avLst/>
          </a:prstGeom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7B9A43B1-FD89-4412-BD33-DA0F9173F3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1226" y="127878"/>
            <a:ext cx="879325" cy="879325"/>
          </a:xfrm>
          <a:prstGeom prst="rect">
            <a:avLst/>
          </a:prstGeom>
        </p:spPr>
      </p:pic>
      <p:pic>
        <p:nvPicPr>
          <p:cNvPr id="23" name="Picture 22" descr="A picture containing helmet&#10;&#10;Description automatically generated">
            <a:extLst>
              <a:ext uri="{FF2B5EF4-FFF2-40B4-BE49-F238E27FC236}">
                <a16:creationId xmlns:a16="http://schemas.microsoft.com/office/drawing/2014/main" id="{563B8953-2FF9-4972-A5E5-C09172DFB7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0950" y="64088"/>
            <a:ext cx="879325" cy="879325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C47420-9697-42A1-B6FA-94310796D6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6657" y="1124172"/>
            <a:ext cx="1007204" cy="100720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9D589A5-4955-45E9-87A0-8A227EB0C3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6657" y="2208016"/>
            <a:ext cx="940062" cy="940062"/>
          </a:xfrm>
          <a:prstGeom prst="rect">
            <a:avLst/>
          </a:prstGeom>
        </p:spPr>
      </p:pic>
      <p:pic>
        <p:nvPicPr>
          <p:cNvPr id="29" name="Picture 2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A7A72BF3-0422-4133-A8F6-8AFD5622AA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0843" y="3224718"/>
            <a:ext cx="1143018" cy="1143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>
            <a:extLst>
              <a:ext uri="{FF2B5EF4-FFF2-40B4-BE49-F238E27FC236}">
                <a16:creationId xmlns:a16="http://schemas.microsoft.com/office/drawing/2014/main" id="{9AB22712-4A25-4998-819A-0972742579FA}"/>
              </a:ext>
            </a:extLst>
          </p:cNvPr>
          <p:cNvSpPr txBox="1"/>
          <p:nvPr/>
        </p:nvSpPr>
        <p:spPr>
          <a:xfrm>
            <a:off x="626850" y="1233377"/>
            <a:ext cx="7890300" cy="309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electric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electric Pokémon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Therefore,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C9894318-0066-40B2-BEEC-6A7635262D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24422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s-MX" sz="4800" b="1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20CA6-A4BE-4AD3-B8B5-8563C274E378}"/>
              </a:ext>
            </a:extLst>
          </p:cNvPr>
          <p:cNvSpPr txBox="1"/>
          <p:nvPr/>
        </p:nvSpPr>
        <p:spPr>
          <a:xfrm>
            <a:off x="-21267" y="962821"/>
            <a:ext cx="402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0, 1, 2 y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9FFD6-C0B1-400D-9655-6D974F042368}"/>
              </a:ext>
            </a:extLst>
          </p:cNvPr>
          <p:cNvSpPr/>
          <p:nvPr/>
        </p:nvSpPr>
        <p:spPr>
          <a:xfrm>
            <a:off x="-3030" y="2305635"/>
            <a:ext cx="3572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4, 5 y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ElectricPokemon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45F30-E3FF-4DC3-8E68-EEDA1619B2F8}"/>
              </a:ext>
            </a:extLst>
          </p:cNvPr>
          <p:cNvSpPr/>
          <p:nvPr/>
        </p:nvSpPr>
        <p:spPr>
          <a:xfrm>
            <a:off x="-24297" y="4065711"/>
            <a:ext cx="361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del 7 al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Pikachu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oogle Shape;77;p14">
            <a:extLst>
              <a:ext uri="{FF2B5EF4-FFF2-40B4-BE49-F238E27FC236}">
                <a16:creationId xmlns:a16="http://schemas.microsoft.com/office/drawing/2014/main" id="{2601ED8D-B623-4DA5-B591-EDDB76E19B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2516" y="1008132"/>
            <a:ext cx="2615558" cy="9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66A15-3AE6-4ED9-9EE5-75B83293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16" y="2407904"/>
            <a:ext cx="1139206" cy="1409404"/>
          </a:xfrm>
          <a:prstGeom prst="rect">
            <a:avLst/>
          </a:prstGeom>
        </p:spPr>
      </p:pic>
      <p:pic>
        <p:nvPicPr>
          <p:cNvPr id="8" name="Google Shape;75;p14">
            <a:extLst>
              <a:ext uri="{FF2B5EF4-FFF2-40B4-BE49-F238E27FC236}">
                <a16:creationId xmlns:a16="http://schemas.microsoft.com/office/drawing/2014/main" id="{CEF0907E-8BDC-4830-A6A9-7AE6BF1EE7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100" y="4109044"/>
            <a:ext cx="1034390" cy="9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5FD4B-D8ED-4CB8-B6CE-FB1DF1D3CB0D}"/>
              </a:ext>
            </a:extLst>
          </p:cNvPr>
          <p:cNvSpPr txBox="1"/>
          <p:nvPr/>
        </p:nvSpPr>
        <p:spPr>
          <a:xfrm>
            <a:off x="0" y="2116982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00295-0F1C-47CF-88F6-54614BF25BAC}"/>
              </a:ext>
            </a:extLst>
          </p:cNvPr>
          <p:cNvSpPr txBox="1"/>
          <p:nvPr/>
        </p:nvSpPr>
        <p:spPr>
          <a:xfrm>
            <a:off x="0" y="3881395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8200D-5F18-45A6-8CD0-74A51D7DA33D}"/>
              </a:ext>
            </a:extLst>
          </p:cNvPr>
          <p:cNvSpPr txBox="1"/>
          <p:nvPr/>
        </p:nvSpPr>
        <p:spPr>
          <a:xfrm>
            <a:off x="-3030" y="-1"/>
            <a:ext cx="91440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Nombra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los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atributos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puedas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pertenezcan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las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siguientes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9400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5"/>
          <p:cNvGraphicFramePr/>
          <p:nvPr>
            <p:extLst>
              <p:ext uri="{D42A27DB-BD31-4B8C-83A1-F6EECF244321}">
                <p14:modId xmlns:p14="http://schemas.microsoft.com/office/powerpoint/2010/main" val="1811574944"/>
              </p:ext>
            </p:extLst>
          </p:nvPr>
        </p:nvGraphicFramePr>
        <p:xfrm>
          <a:off x="451825" y="111000"/>
          <a:ext cx="8519450" cy="4948233"/>
        </p:xfrm>
        <a:graphic>
          <a:graphicData uri="http://schemas.openxmlformats.org/drawingml/2006/table">
            <a:tbl>
              <a:tblPr>
                <a:noFill/>
                <a:tableStyleId>{0C205881-8D2B-4456-8B98-929CBD1B7C57}</a:tableStyleId>
              </a:tblPr>
              <a:tblGrid>
                <a:gridCol w="248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Atributos / Métodos</a:t>
                      </a:r>
                      <a:endParaRPr sz="1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Java representation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Electric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Pikachu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Pokemon Number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 pokeDexNo;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Name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name;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healed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heal(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Resistant to 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 resistantToElectricity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attach with thundershock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thundershock(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surf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surf(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evolve to Raichu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evolveRaichu( )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n-US" dirty="0"/>
              <a:t>La</a:t>
            </a:r>
            <a:r>
              <a:rPr lang="en-US" b="1" dirty="0"/>
              <a:t> </a:t>
            </a:r>
            <a:r>
              <a:rPr lang="en-US" b="1" dirty="0" err="1"/>
              <a:t>herencia</a:t>
            </a:r>
            <a:r>
              <a:rPr lang="en-US" dirty="0"/>
              <a:t> es un </a:t>
            </a:r>
            <a:r>
              <a:rPr lang="en-US" dirty="0" err="1"/>
              <a:t>concepto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particular </a:t>
            </a:r>
            <a:r>
              <a:rPr lang="en-US" dirty="0" err="1"/>
              <a:t>basándonos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general.</a:t>
            </a:r>
          </a:p>
          <a:p>
            <a:endParaRPr lang="es-MX" dirty="0"/>
          </a:p>
          <a:p>
            <a:r>
              <a:rPr lang="es-MX" dirty="0"/>
              <a:t>La nueva clase definida </a:t>
            </a:r>
            <a:r>
              <a:rPr lang="es-MX" b="1" i="1" dirty="0"/>
              <a:t>hereda</a:t>
            </a:r>
            <a:r>
              <a:rPr lang="es-MX" dirty="0"/>
              <a:t> las propiedades (atributos y métodos de la clase general.</a:t>
            </a:r>
          </a:p>
        </p:txBody>
      </p:sp>
    </p:spTree>
    <p:extLst>
      <p:ext uri="{BB962C8B-B14F-4D97-AF65-F5344CB8AC3E}">
        <p14:creationId xmlns:p14="http://schemas.microsoft.com/office/powerpoint/2010/main" val="329243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34E24A-98AF-4B8F-9E1A-09A5096D6883}"/>
              </a:ext>
            </a:extLst>
          </p:cNvPr>
          <p:cNvSpPr/>
          <p:nvPr/>
        </p:nvSpPr>
        <p:spPr>
          <a:xfrm>
            <a:off x="624663" y="3319953"/>
            <a:ext cx="789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600" b="1" i="1" dirty="0">
                <a:latin typeface="Gautami" panose="020B0502040204020203" pitchFamily="34" charset="0"/>
                <a:ea typeface="Roboto" panose="02000000000000000000" pitchFamily="2" charset="0"/>
                <a:cs typeface="Gautami" panose="020B0502040204020203" pitchFamily="34" charset="0"/>
              </a:rPr>
              <a:t>TODOS LOS _____ SON _____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C5D62F11-085F-4FEE-9A1B-DDC918F6BF2B}"/>
              </a:ext>
            </a:extLst>
          </p:cNvPr>
          <p:cNvSpPr/>
          <p:nvPr/>
        </p:nvSpPr>
        <p:spPr bwMode="auto">
          <a:xfrm>
            <a:off x="584791" y="2719720"/>
            <a:ext cx="8165805" cy="2033034"/>
          </a:xfrm>
          <a:prstGeom prst="bracePair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C5F2C-4F04-43CB-8127-E6F78F4CA069}"/>
              </a:ext>
            </a:extLst>
          </p:cNvPr>
          <p:cNvSpPr/>
          <p:nvPr/>
        </p:nvSpPr>
        <p:spPr>
          <a:xfrm>
            <a:off x="1" y="0"/>
            <a:ext cx="9143999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Sólo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podemos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hacer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uso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de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herencia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cuando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nuestras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cumplan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con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siguiente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relación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6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s-ES_tradnl" b="1" dirty="0"/>
              <a:t>Ejemplo: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Todos los </a:t>
            </a:r>
            <a:r>
              <a:rPr lang="es-ES_tradnl" u="sng" dirty="0"/>
              <a:t>Perros</a:t>
            </a:r>
            <a:r>
              <a:rPr lang="es-ES_tradnl" dirty="0"/>
              <a:t> </a:t>
            </a:r>
            <a:r>
              <a:rPr lang="es-ES_tradnl" dirty="0">
                <a:sym typeface="Wingdings" pitchFamily="2" charset="2"/>
              </a:rPr>
              <a:t>son </a:t>
            </a:r>
            <a:r>
              <a:rPr lang="es-ES_tradnl" u="sng" dirty="0">
                <a:sym typeface="Wingdings" pitchFamily="2" charset="2"/>
              </a:rPr>
              <a:t>Animales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 err="1">
                <a:sym typeface="Wingdings" pitchFamily="2" charset="2"/>
              </a:rPr>
              <a:t>Pikachu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Pokémon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Alumnos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Personas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HEB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Tiendas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9262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Antes…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Asegúrate</a:t>
            </a:r>
            <a:r>
              <a:rPr lang="en-US" dirty="0"/>
              <a:t> que 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estén</a:t>
            </a:r>
            <a:r>
              <a:rPr lang="en-US" dirty="0"/>
              <a:t> dentro del </a:t>
            </a:r>
            <a:r>
              <a:rPr lang="en-US" dirty="0" err="1"/>
              <a:t>mismo</a:t>
            </a:r>
            <a:r>
              <a:rPr lang="en-US" dirty="0"/>
              <a:t> Proyecto.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058D-3806-4E58-9B0E-3626F02D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97" y="2034168"/>
            <a:ext cx="4216476" cy="20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2118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ca Them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Savitch4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rmatica Theme" id="{369CF206-7A78-41A6-87FB-4CFCCF994750}" vid="{75518EC1-A891-47C3-8B25-2A4DC2D539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Informatica Theme</Template>
  <TotalTime>123</TotalTime>
  <Words>709</Words>
  <Application>Microsoft Office PowerPoint</Application>
  <PresentationFormat>On-screen Show (16:9)</PresentationFormat>
  <Paragraphs>135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Wingdings</vt:lpstr>
      <vt:lpstr>Cascadia Code</vt:lpstr>
      <vt:lpstr>Cascadia Code,  Courier New</vt:lpstr>
      <vt:lpstr>Roboto</vt:lpstr>
      <vt:lpstr>Gautami</vt:lpstr>
      <vt:lpstr>Informatica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Herencia</vt:lpstr>
      <vt:lpstr>PowerPoint Presentation</vt:lpstr>
      <vt:lpstr>Herencia</vt:lpstr>
      <vt:lpstr>Antes…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Omar Acosta</cp:lastModifiedBy>
  <cp:revision>35</cp:revision>
  <dcterms:modified xsi:type="dcterms:W3CDTF">2020-04-02T02:26:19Z</dcterms:modified>
</cp:coreProperties>
</file>